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6" r:id="rId6"/>
    <p:sldId id="267" r:id="rId7"/>
    <p:sldId id="260" r:id="rId8"/>
    <p:sldId id="268" r:id="rId9"/>
    <p:sldId id="261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32AB07-8328-42D3-8BF6-112C7F4D5DB7}" v="98" dt="2025-03-14T20:54:13.0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54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CBF76-F570-4C42-9C65-9F9FFD595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637C70-DF6B-4DA2-B48A-909B7589A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8D7D2-94F5-451B-B118-93444072D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DB97-EB37-4B94-A941-E1BAB355768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C8132-ECC0-40C5-B56A-659CCA5C9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9323D-C94C-4DF0-BD74-500E2B1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0BC-234C-4CB0-AD1E-48E06F7E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81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FDDE0-FCA5-4F34-AABE-675DAC563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E4818A-5070-4346-9D5C-F2E3C9E55A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3E50E-0F57-4349-9E5E-44D9A215C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DB97-EB37-4B94-A941-E1BAB355768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90AEE-E1BA-4D4D-A197-0EA1A789E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0BDF5-3C7E-4194-9936-D49529E8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0BC-234C-4CB0-AD1E-48E06F7E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78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91DE38-0363-4854-896E-DC34A34BDD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FFC1AB-91FE-44EC-A289-C1F4071A6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772B5-D0B8-4D28-AAF0-D6359F8D8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DB97-EB37-4B94-A941-E1BAB355768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5C2E6-7734-43BB-9404-A2C71A614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CED1D-47C1-4233-88D5-D50FB187C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0BC-234C-4CB0-AD1E-48E06F7E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18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B7D2F-3869-484D-A3FC-3C9BF73A0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4CFA4-EED8-4859-82A2-8A994B0E8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46499-9903-4F38-989F-8F2CA5A37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DB97-EB37-4B94-A941-E1BAB355768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AE0B6-2DD1-4E45-A152-273A1A3AC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AC77C-52BD-4646-A21E-187859FD1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0BC-234C-4CB0-AD1E-48E06F7E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1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0DC99-F3B2-4076-AB5E-41F53E7E8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22156-B3A4-4F60-9680-6BCC673BC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F420D-F374-42D6-B567-AB0FFA82A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DB97-EB37-4B94-A941-E1BAB355768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1E326-A524-4AD9-A97F-71815F1D5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9716E-1E7D-4FBF-9D34-F385EED3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0BC-234C-4CB0-AD1E-48E06F7E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62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04CF3-8AC7-47E6-ABE6-6332E0460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CC0D3-EC85-4F5B-9D8C-C0ED2CAC8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662A69-CD22-4938-83FA-4250F0046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B3B9C-1EC9-46B0-91E1-0FAE49BCC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DB97-EB37-4B94-A941-E1BAB355768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C5972-34B5-45A5-9E0E-E0A50F253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071A2-7D12-4AB9-9A3A-34A1450BB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0BC-234C-4CB0-AD1E-48E06F7E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0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B9950-CAA3-4805-9FB0-D2E4B8B6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5EE95-36C7-446D-8ABD-7332E6FAA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90E93-EE73-4D50-89B7-9051FB363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4EFF20-AE1F-455F-8BCE-13BAFA18B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FC61A2-9394-4BD2-A9DB-0F2B77899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EF8C3C-D299-4476-82AB-91AF7FF32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DB97-EB37-4B94-A941-E1BAB355768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158ADC-704E-4408-A67A-4877B8CDC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AE64E1-54B0-4FBF-9758-29D8F85E9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0BC-234C-4CB0-AD1E-48E06F7E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DE337-3661-42E7-87EB-F91EB0047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B62945-D119-4E5C-A4AA-D3AE598F2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DB97-EB37-4B94-A941-E1BAB355768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2EF81C-1BEC-4C93-A21D-4F9AE6493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277462-3A8E-46B9-90F1-B3E65D80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0BC-234C-4CB0-AD1E-48E06F7E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8A1F3C-70C1-482C-8B40-A1547897C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DB97-EB37-4B94-A941-E1BAB355768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5BE984-FD68-4327-88FA-23B19D1E0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7C7AD-BC8D-4823-AC3B-E0870844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0BC-234C-4CB0-AD1E-48E06F7E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37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82145-F7C7-4A62-9F92-FC912E404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9284A-9CE5-4F3D-BF4D-2B04C2856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17115-8A7D-4513-B4BF-BE24CC5A2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A4F88-D944-4D3A-8C33-4B5B8BC3A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DB97-EB37-4B94-A941-E1BAB355768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2CA212-50C9-48AF-9040-713565FC0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507B7-B949-452A-87F9-482D16E11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0BC-234C-4CB0-AD1E-48E06F7E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99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2A1F0-C0E7-4AEE-8696-EAFDF2287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EF0262-8C9D-4C71-AF8D-85691C6D4A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87662-653B-484C-B9FE-FC995ED8D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EB338-002B-4867-961C-5FC6C52F8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DB97-EB37-4B94-A941-E1BAB355768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F6029-3397-4795-81D7-4BB72ACBD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47F6AB-BDC4-46D8-BDF1-E6DC10F60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0BC-234C-4CB0-AD1E-48E06F7E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7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78E078-7603-4B11-B6BC-2FF69605B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49E30-7B16-428F-A576-179E2AFF9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EC667-477E-494A-8955-12510B9959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7DB97-EB37-4B94-A941-E1BAB355768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F1718-495D-4004-AB2D-5B306D6CB4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EDE2C-6C0C-473F-9701-CCCD310A9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D80BC-234C-4CB0-AD1E-48E06F7E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8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www.adventuresci.org/" TargetMode="External"/><Relationship Id="rId7" Type="http://schemas.openxmlformats.org/officeDocument/2006/relationships/hyperlink" Target="https://myadventurepark.com/location/nashville-tn/?utm_term=&amp;utm_campaign=&amp;utm_source=adwords&amp;utm_medium=ppc&amp;hsa_acc=4868597296&amp;hsa_cam=21081254528&amp;hsa_grp=&amp;hsa_ad=&amp;hsa_src=x&amp;hsa_tgt=&amp;hsa_kw=&amp;hsa_mt=&amp;hsa_net=adwords&amp;hsa_ver=3&amp;gad_source=1&amp;gclid=CjwKCAiArKW-BhAzEiwAZhWsIBtbyOsKU0SMiCrOfLEOCd_3vibZiB-2YPr_BF3URg4rBEe5cJPQ6RoCYy4QAvD_BwE" TargetMode="External"/><Relationship Id="rId2" Type="http://schemas.openxmlformats.org/officeDocument/2006/relationships/hyperlink" Target="https://www.countrymusichalloffame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anemotormuseum.org/" TargetMode="External"/><Relationship Id="rId5" Type="http://schemas.openxmlformats.org/officeDocument/2006/relationships/hyperlink" Target="https://www.nashvillezoo.org/" TargetMode="External"/><Relationship Id="rId4" Type="http://schemas.openxmlformats.org/officeDocument/2006/relationships/hyperlink" Target="https://www.nashvilleparthenon.com/" TargetMode="External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saweb.org/docs/default-source/national-conferences/2025/2025-registration-information.pdf?sfvrsn=120696a9_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saweb.org/docs/default-source/default-document-library/2022-tsa-dress-code---r3.pdf?sfvrsn=f1033be1_2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veandbusters.com/us/en/about/locations/nashville" TargetMode="External"/><Relationship Id="rId7" Type="http://schemas.openxmlformats.org/officeDocument/2006/relationships/hyperlink" Target="https://www.simon.com/mall/opry-mill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ocations.johnnyrockets.com/ll/US/TN/Nashville/134-Opry-Mills-Drive" TargetMode="External"/><Relationship Id="rId5" Type="http://schemas.openxmlformats.org/officeDocument/2006/relationships/hyperlink" Target="https://www.rainforestcafe.com/location/rainforest-cafe-opry-mills-tn/" TargetMode="External"/><Relationship Id="rId4" Type="http://schemas.openxmlformats.org/officeDocument/2006/relationships/hyperlink" Target="https://www.aquariumrestaurants.com/aquariumnashville/default.as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nam04.safelinks.protection.outlook.com/?url=https%3A%2F%2Ftickets.gaylordopryland.com%2Feventperformances.asp%3Fevt%3D66&amp;data=05%7C02%7CMRaza%40tsaweb.org%7C71423c0bc32a4450adda08dd420983af%7Ca9afd9b7842346eeaf5304da824e4e14%7C0%7C0%7C638739330826829879%7CUnknown%7CTWFpbGZsb3d8eyJFbXB0eU1hcGkiOnRydWUsIlYiOiIwLjAuMDAwMCIsIlAiOiJXaW4zMiIsIkFOIjoiTWFpbCIsIldUIjoyfQ%3D%3D%7C0%7C%7C%7C&amp;sdata=s5863Qo4%2Bbvjl9kaalG5X60Ef53puPa%2BPuncBYw0qbw%3D&amp;reserved=0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saweb.org/docs/default-source/national-conferences/2025/group-ticket-pricing-for-opry-entertainment.pdf?sfvrsn=e6c3a4b0_1" TargetMode="External"/><Relationship Id="rId2" Type="http://schemas.openxmlformats.org/officeDocument/2006/relationships/hyperlink" Target="https://nam04.safelinks.protection.outlook.com/?url=https%3A%2F%2Fwww.opry.com%2F&amp;data=05%7C02%7CMRaza%40tsaweb.org%7C71423c0bc32a4450adda08dd420983af%7Ca9afd9b7842346eeaf5304da824e4e14%7C0%7C0%7C638739330826851486%7CUnknown%7CTWFpbGZsb3d8eyJFbXB0eU1hcGkiOnRydWUsIlYiOiIwLjAuMDAwMCIsIlAiOiJXaW4zMiIsIkFOIjoiTWFpbCIsIldUIjoyfQ%3D%3D%7C0%7C%7C%7C&amp;sdata=acbd%2FMhg%2FjgNqyJxUUBd4cRDCaiS4pkK%2B91Ch4V9X8M%3D&amp;reserved=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ea.net/convention/2014/Hotel.asp#:~:text=Transportation%20to%20and%20from%20Nashville%20Airport&amp;text=If%20an%20agent%20is%20not,lower%20level%20of%20the%20airport.&amp;text=A%20special%20AEA%20rate%20of,round%20trip%20has%20been%20arranged.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ashville - The Music City - U.S. Embassy in The Czech Republic">
            <a:extLst>
              <a:ext uri="{FF2B5EF4-FFF2-40B4-BE49-F238E27FC236}">
                <a16:creationId xmlns:a16="http://schemas.microsoft.com/office/drawing/2014/main" id="{B1D855EB-6CF8-0785-70A4-F618825EF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06" y="88231"/>
            <a:ext cx="12272211" cy="818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F16B04BF-47CE-45BC-B6DC-8136E3960379}"/>
              </a:ext>
            </a:extLst>
          </p:cNvPr>
          <p:cNvSpPr txBox="1">
            <a:spLocks/>
          </p:cNvSpPr>
          <p:nvPr/>
        </p:nvSpPr>
        <p:spPr>
          <a:xfrm>
            <a:off x="-181370" y="0"/>
            <a:ext cx="12373370" cy="2777613"/>
          </a:xfrm>
          <a:prstGeom prst="rect">
            <a:avLst/>
          </a:prstGeom>
          <a:solidFill>
            <a:schemeClr val="accent1"/>
          </a:solidFill>
        </p:spPr>
        <p:txBody>
          <a:bodyPr spcFirstLastPara="1" vert="horz" wrap="square" lIns="91425" tIns="91425" rIns="91425" bIns="91425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7200" dirty="0">
                <a:solidFill>
                  <a:schemeClr val="bg1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National TSA Conference</a:t>
            </a:r>
          </a:p>
          <a:p>
            <a:pPr>
              <a:spcBef>
                <a:spcPts val="0"/>
              </a:spcBef>
            </a:pPr>
            <a:r>
              <a:rPr lang="en-US" sz="4100" dirty="0">
                <a:solidFill>
                  <a:schemeClr val="bg1"/>
                </a:solidFill>
                <a:latin typeface="Merriweather" panose="00000500000000000000" pitchFamily="2" charset="0"/>
              </a:rPr>
              <a:t>June 27</a:t>
            </a:r>
            <a:r>
              <a:rPr lang="en-US" sz="4100" baseline="30000" dirty="0">
                <a:solidFill>
                  <a:schemeClr val="bg1"/>
                </a:solidFill>
                <a:latin typeface="Merriweather" panose="00000500000000000000" pitchFamily="2" charset="0"/>
              </a:rPr>
              <a:t>th</a:t>
            </a:r>
            <a:r>
              <a:rPr lang="en-US" sz="4100" dirty="0">
                <a:solidFill>
                  <a:schemeClr val="bg1"/>
                </a:solidFill>
                <a:latin typeface="Merriweather" panose="00000500000000000000" pitchFamily="2" charset="0"/>
              </a:rPr>
              <a:t>-July 1</a:t>
            </a:r>
            <a:r>
              <a:rPr lang="en-US" sz="4100" baseline="30000" dirty="0">
                <a:solidFill>
                  <a:schemeClr val="bg1"/>
                </a:solidFill>
                <a:latin typeface="Merriweather" panose="00000500000000000000" pitchFamily="2" charset="0"/>
              </a:rPr>
              <a:t>st</a:t>
            </a:r>
            <a:r>
              <a:rPr lang="en-US" sz="4100" dirty="0">
                <a:solidFill>
                  <a:schemeClr val="bg1"/>
                </a:solidFill>
                <a:latin typeface="Merriweather" panose="00000500000000000000" pitchFamily="2" charset="0"/>
              </a:rPr>
              <a:t> |Nashville, TN</a:t>
            </a:r>
          </a:p>
          <a:p>
            <a:pPr>
              <a:spcBef>
                <a:spcPts val="0"/>
              </a:spcBef>
            </a:pPr>
            <a:endParaRPr lang="en-US" sz="7200" dirty="0">
              <a:solidFill>
                <a:schemeClr val="bg1"/>
              </a:solidFill>
              <a:latin typeface="Merriweather Black"/>
              <a:ea typeface="Merriweather Black"/>
              <a:cs typeface="Merriweather Black"/>
              <a:sym typeface="Merriweather Black"/>
            </a:endParaRPr>
          </a:p>
        </p:txBody>
      </p:sp>
    </p:spTree>
    <p:extLst>
      <p:ext uri="{BB962C8B-B14F-4D97-AF65-F5344CB8AC3E}">
        <p14:creationId xmlns:p14="http://schemas.microsoft.com/office/powerpoint/2010/main" val="1037860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;p17">
            <a:extLst>
              <a:ext uri="{FF2B5EF4-FFF2-40B4-BE49-F238E27FC236}">
                <a16:creationId xmlns:a16="http://schemas.microsoft.com/office/drawing/2014/main" id="{2272B2DE-5298-4250-9F84-2466656AAFA7}"/>
              </a:ext>
            </a:extLst>
          </p:cNvPr>
          <p:cNvSpPr txBox="1">
            <a:spLocks/>
          </p:cNvSpPr>
          <p:nvPr/>
        </p:nvSpPr>
        <p:spPr>
          <a:xfrm>
            <a:off x="0" y="335033"/>
            <a:ext cx="12192000" cy="844837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dirty="0">
                <a:solidFill>
                  <a:schemeClr val="lt1"/>
                </a:solidFill>
              </a:rPr>
              <a:t>Things to do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D78DF4-D7F5-4AD2-954E-B63EF4C2B21B}"/>
              </a:ext>
            </a:extLst>
          </p:cNvPr>
          <p:cNvSpPr txBox="1"/>
          <p:nvPr/>
        </p:nvSpPr>
        <p:spPr>
          <a:xfrm>
            <a:off x="78141" y="1301246"/>
            <a:ext cx="56970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hlinkClick r:id="rId2"/>
              </a:rPr>
              <a:t>Country Music Hall of Fame</a:t>
            </a:r>
            <a:r>
              <a:rPr lang="en-US" sz="2400" dirty="0"/>
              <a:t> 	$29.95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Adventure Science Museum</a:t>
            </a:r>
            <a:r>
              <a:rPr lang="en-US" sz="2400" dirty="0"/>
              <a:t> 	$22</a:t>
            </a:r>
            <a:endParaRPr lang="en-US" sz="2400" dirty="0">
              <a:hlinkClick r:id="rId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hlinkClick r:id="rId4"/>
              </a:rPr>
              <a:t>Parthenon</a:t>
            </a:r>
            <a:r>
              <a:rPr lang="en-US" sz="2400" dirty="0"/>
              <a:t> 				$10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hlinkClick r:id="rId5"/>
              </a:rPr>
              <a:t>Nashville Zoo at </a:t>
            </a:r>
            <a:r>
              <a:rPr lang="en-US" sz="2400" dirty="0" err="1">
                <a:hlinkClick r:id="rId5"/>
              </a:rPr>
              <a:t>Grassmere</a:t>
            </a:r>
            <a:r>
              <a:rPr lang="en-US" sz="2400" dirty="0"/>
              <a:t> 	$25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hlinkClick r:id="rId6"/>
              </a:rPr>
              <a:t>Lane Motor Museum</a:t>
            </a:r>
            <a:r>
              <a:rPr lang="en-US" sz="2400" dirty="0"/>
              <a:t>		$3-$15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hlinkClick r:id="rId7"/>
              </a:rPr>
              <a:t>The Adventure Park in Nashville</a:t>
            </a:r>
            <a:r>
              <a:rPr lang="en-US" sz="2400" dirty="0"/>
              <a:t>	$63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7174" name="Picture 6" descr="Fun Things to Do: Adventure Park at Nashville | Nashville Guru">
            <a:extLst>
              <a:ext uri="{FF2B5EF4-FFF2-40B4-BE49-F238E27FC236}">
                <a16:creationId xmlns:a16="http://schemas.microsoft.com/office/drawing/2014/main" id="{D6E025FB-4CE7-65AC-385D-D4D8472E7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1" y="3752910"/>
            <a:ext cx="7940842" cy="293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dventure Science Center &amp; Sudekum Planetarium — Anecdote Architectural  Experiences">
            <a:extLst>
              <a:ext uri="{FF2B5EF4-FFF2-40B4-BE49-F238E27FC236}">
                <a16:creationId xmlns:a16="http://schemas.microsoft.com/office/drawing/2014/main" id="{24C0BD1B-264D-554A-C6DC-32180CB3A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842" y="70734"/>
            <a:ext cx="4239811" cy="6716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789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2;p14">
            <a:extLst>
              <a:ext uri="{FF2B5EF4-FFF2-40B4-BE49-F238E27FC236}">
                <a16:creationId xmlns:a16="http://schemas.microsoft.com/office/drawing/2014/main" id="{D9AFCC73-9721-497B-B099-A62FC101680B}"/>
              </a:ext>
            </a:extLst>
          </p:cNvPr>
          <p:cNvSpPr txBox="1">
            <a:spLocks/>
          </p:cNvSpPr>
          <p:nvPr/>
        </p:nvSpPr>
        <p:spPr>
          <a:xfrm>
            <a:off x="-1" y="176981"/>
            <a:ext cx="12142839" cy="884903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Registration Opens March 1st</a:t>
            </a:r>
            <a:r>
              <a:rPr lang="en-US">
                <a:solidFill>
                  <a:schemeClr val="lt2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5D9B0D-EF53-4735-B2F8-7019F68B68C9}"/>
              </a:ext>
            </a:extLst>
          </p:cNvPr>
          <p:cNvSpPr txBox="1"/>
          <p:nvPr/>
        </p:nvSpPr>
        <p:spPr>
          <a:xfrm>
            <a:off x="1356851" y="4399935"/>
            <a:ext cx="34660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Registration 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Conference t-shirt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Conference pin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TSA lanyard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Drawstring Bag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6858D1-683C-1C89-420A-91C7F2630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13"/>
          <a:stretch/>
        </p:blipFill>
        <p:spPr bwMode="auto">
          <a:xfrm>
            <a:off x="6606366" y="1596303"/>
            <a:ext cx="5084317" cy="489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0D3AB4-FBAB-F68D-BAB7-50D8250AD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235" y="1357818"/>
            <a:ext cx="5256859" cy="2860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43C908-8801-2794-B17F-3531144C7988}"/>
              </a:ext>
            </a:extLst>
          </p:cNvPr>
          <p:cNvSpPr txBox="1"/>
          <p:nvPr/>
        </p:nvSpPr>
        <p:spPr>
          <a:xfrm>
            <a:off x="1356851" y="5877263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https://tsaweb.org/docs/default-source/national-conferences/2025/2025-registration-information.pdf?sfvrsn=120696a9_4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90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;p17">
            <a:extLst>
              <a:ext uri="{FF2B5EF4-FFF2-40B4-BE49-F238E27FC236}">
                <a16:creationId xmlns:a16="http://schemas.microsoft.com/office/drawing/2014/main" id="{2272B2DE-5298-4250-9F84-2466656AAFA7}"/>
              </a:ext>
            </a:extLst>
          </p:cNvPr>
          <p:cNvSpPr txBox="1">
            <a:spLocks/>
          </p:cNvSpPr>
          <p:nvPr/>
        </p:nvSpPr>
        <p:spPr>
          <a:xfrm>
            <a:off x="0" y="335033"/>
            <a:ext cx="12192000" cy="844837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dirty="0">
                <a:solidFill>
                  <a:schemeClr val="lt1"/>
                </a:solidFill>
              </a:rPr>
              <a:t>Dress Code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89810D-B281-4C11-ADCD-22DEC83D79F0}"/>
              </a:ext>
            </a:extLst>
          </p:cNvPr>
          <p:cNvSpPr txBox="1"/>
          <p:nvPr/>
        </p:nvSpPr>
        <p:spPr>
          <a:xfrm>
            <a:off x="186813" y="2226806"/>
            <a:ext cx="364285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Official 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royal blue TSA shirt.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Gr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ay p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ants, or knee-length Skirt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Black dress shoes worn with back or dark blue socks.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All dress code requirements may be found on the </a:t>
            </a:r>
            <a:r>
              <a:rPr lang="en-US" b="0" i="0" u="none" strike="noStrike" dirty="0">
                <a:solidFill>
                  <a:srgbClr val="2885B3"/>
                </a:solidFill>
                <a:effectLst/>
                <a:latin typeface="Open Sans" panose="020B0606030504020204" pitchFamily="34" charset="0"/>
                <a:hlinkClick r:id="rId2"/>
              </a:rPr>
              <a:t>TSA website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 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06B15D-C01B-44A2-ACB4-D37B2C15F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880" y="1312404"/>
            <a:ext cx="7052498" cy="499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98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0;p15">
            <a:extLst>
              <a:ext uri="{FF2B5EF4-FFF2-40B4-BE49-F238E27FC236}">
                <a16:creationId xmlns:a16="http://schemas.microsoft.com/office/drawing/2014/main" id="{A0F0BB6B-CA6E-4CEA-812E-2A4091C0C2A5}"/>
              </a:ext>
            </a:extLst>
          </p:cNvPr>
          <p:cNvSpPr txBox="1">
            <a:spLocks/>
          </p:cNvSpPr>
          <p:nvPr/>
        </p:nvSpPr>
        <p:spPr>
          <a:xfrm>
            <a:off x="0" y="175107"/>
            <a:ext cx="12192000" cy="798285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dirty="0">
                <a:solidFill>
                  <a:schemeClr val="lt1"/>
                </a:solidFill>
              </a:rPr>
              <a:t>Hotels</a:t>
            </a:r>
          </a:p>
        </p:txBody>
      </p:sp>
      <p:sp>
        <p:nvSpPr>
          <p:cNvPr id="4" name="Google Shape;71;p15">
            <a:extLst>
              <a:ext uri="{FF2B5EF4-FFF2-40B4-BE49-F238E27FC236}">
                <a16:creationId xmlns:a16="http://schemas.microsoft.com/office/drawing/2014/main" id="{F971C3A7-8F70-46CF-B72D-C3E5E6646E7A}"/>
              </a:ext>
            </a:extLst>
          </p:cNvPr>
          <p:cNvSpPr txBox="1">
            <a:spLocks/>
          </p:cNvSpPr>
          <p:nvPr/>
        </p:nvSpPr>
        <p:spPr>
          <a:xfrm>
            <a:off x="54077" y="1359350"/>
            <a:ext cx="6081252" cy="13110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Clr>
                <a:schemeClr val="dk1"/>
              </a:buClr>
              <a:buSzPts val="275"/>
              <a:buFont typeface="Arial"/>
              <a:buNone/>
            </a:pPr>
            <a:r>
              <a:rPr lang="en-US" sz="24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Gaylord Opryland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E54CDA-5A4B-479A-8693-BFF50543623A}"/>
              </a:ext>
            </a:extLst>
          </p:cNvPr>
          <p:cNvSpPr txBox="1"/>
          <p:nvPr/>
        </p:nvSpPr>
        <p:spPr>
          <a:xfrm>
            <a:off x="6814848" y="1458520"/>
            <a:ext cx="476864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Inn at Opryland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B2355B-BF1C-4E00-A2FD-91E5CD65E1CA}"/>
              </a:ext>
            </a:extLst>
          </p:cNvPr>
          <p:cNvSpPr txBox="1"/>
          <p:nvPr/>
        </p:nvSpPr>
        <p:spPr>
          <a:xfrm>
            <a:off x="1698522" y="5522725"/>
            <a:ext cx="27923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$222 per night</a:t>
            </a:r>
            <a:endParaRPr lang="en-US" sz="2800" dirty="0"/>
          </a:p>
        </p:txBody>
      </p:sp>
      <p:pic>
        <p:nvPicPr>
          <p:cNvPr id="2054" name="Picture 6" descr="Gaylord Opryland Resort &amp; Convention Center, Nashville (updated prices 2025)">
            <a:extLst>
              <a:ext uri="{FF2B5EF4-FFF2-40B4-BE49-F238E27FC236}">
                <a16:creationId xmlns:a16="http://schemas.microsoft.com/office/drawing/2014/main" id="{E3376F23-39D3-8D91-6563-315DF8973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27"/>
          <a:stretch/>
        </p:blipFill>
        <p:spPr bwMode="auto">
          <a:xfrm>
            <a:off x="302672" y="2138863"/>
            <a:ext cx="5584062" cy="3127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HE INN AT OPRYLAND, A GAYLORD HOTEL - Prices &amp; Reviews (Nashville, TN)">
            <a:extLst>
              <a:ext uri="{FF2B5EF4-FFF2-40B4-BE49-F238E27FC236}">
                <a16:creationId xmlns:a16="http://schemas.microsoft.com/office/drawing/2014/main" id="{BC810D89-873F-A035-9366-00BF2FB14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604" y="2149919"/>
            <a:ext cx="5609724" cy="3116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A1DEFE-0A18-D0CC-A33D-A6DE1CE59C36}"/>
              </a:ext>
            </a:extLst>
          </p:cNvPr>
          <p:cNvSpPr txBox="1"/>
          <p:nvPr/>
        </p:nvSpPr>
        <p:spPr>
          <a:xfrm>
            <a:off x="7688285" y="5522725"/>
            <a:ext cx="27923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$2</a:t>
            </a:r>
            <a:r>
              <a:rPr lang="en-US" sz="2800" dirty="0">
                <a:solidFill>
                  <a:srgbClr val="333333"/>
                </a:solidFill>
                <a:latin typeface="Open Sans" panose="020B0606030504020204" pitchFamily="34" charset="0"/>
              </a:rPr>
              <a:t>09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per night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6695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0;p15">
            <a:extLst>
              <a:ext uri="{FF2B5EF4-FFF2-40B4-BE49-F238E27FC236}">
                <a16:creationId xmlns:a16="http://schemas.microsoft.com/office/drawing/2014/main" id="{A0F0BB6B-CA6E-4CEA-812E-2A4091C0C2A5}"/>
              </a:ext>
            </a:extLst>
          </p:cNvPr>
          <p:cNvSpPr txBox="1">
            <a:spLocks/>
          </p:cNvSpPr>
          <p:nvPr/>
        </p:nvSpPr>
        <p:spPr>
          <a:xfrm>
            <a:off x="0" y="175107"/>
            <a:ext cx="12192000" cy="798285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dirty="0">
                <a:solidFill>
                  <a:schemeClr val="lt1"/>
                </a:solidFill>
              </a:rPr>
              <a:t>Lunch and Dinner Ideas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E54CDA-5A4B-479A-8693-BFF50543623A}"/>
              </a:ext>
            </a:extLst>
          </p:cNvPr>
          <p:cNvSpPr txBox="1"/>
          <p:nvPr/>
        </p:nvSpPr>
        <p:spPr>
          <a:xfrm>
            <a:off x="-1056967" y="973392"/>
            <a:ext cx="825909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Gaylord Opryland Resort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9984BF-C26B-338C-B0C4-27B60EEBD3A3}"/>
              </a:ext>
            </a:extLst>
          </p:cNvPr>
          <p:cNvSpPr txBox="1"/>
          <p:nvPr/>
        </p:nvSpPr>
        <p:spPr>
          <a:xfrm>
            <a:off x="659028" y="1835166"/>
            <a:ext cx="662322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1C1C1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Cocoa Bean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1C1C1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Conservatory Cafe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1C1C1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Delta Marketplace</a:t>
            </a:r>
            <a:endParaRPr lang="en-US" sz="2400" b="1" dirty="0">
              <a:solidFill>
                <a:srgbClr val="1C1C1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1C1C1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Falls Bar &amp; Lounge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i="0" dirty="0" err="1">
                <a:solidFill>
                  <a:srgbClr val="1C1C1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Solario</a:t>
            </a:r>
            <a:r>
              <a:rPr lang="en-US" sz="2400" b="1" i="0" dirty="0">
                <a:solidFill>
                  <a:srgbClr val="1C1C1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Cantina</a:t>
            </a:r>
            <a:endParaRPr lang="en-US" sz="2400" b="1" dirty="0">
              <a:solidFill>
                <a:srgbClr val="1C1C1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1C1C1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Jack Daniel’s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1C1C1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Fuse Sports Bar</a:t>
            </a:r>
            <a:endParaRPr lang="en-US" sz="2400" b="1" dirty="0">
              <a:solidFill>
                <a:srgbClr val="1C1C1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1C1C1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Cascades American Café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1C1C1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Ravello</a:t>
            </a:r>
            <a:endParaRPr lang="en-US" sz="2400" b="1" dirty="0">
              <a:solidFill>
                <a:srgbClr val="1C1C1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1C1C1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Old Hickory Steakhouse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1" i="0" dirty="0">
              <a:solidFill>
                <a:srgbClr val="1C1C1C"/>
              </a:solidFill>
              <a:effectLst/>
              <a:latin typeface="Swiss-721"/>
            </a:endParaRPr>
          </a:p>
        </p:txBody>
      </p:sp>
      <p:pic>
        <p:nvPicPr>
          <p:cNvPr id="3074" name="Picture 2" descr="Gaylord Opryland Old Hickory Steakhouse">
            <a:extLst>
              <a:ext uri="{FF2B5EF4-FFF2-40B4-BE49-F238E27FC236}">
                <a16:creationId xmlns:a16="http://schemas.microsoft.com/office/drawing/2014/main" id="{CFA1BE42-6F07-B9DE-1577-FB54FD2FC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08" y="1771677"/>
            <a:ext cx="6845668" cy="38480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421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0;p15">
            <a:extLst>
              <a:ext uri="{FF2B5EF4-FFF2-40B4-BE49-F238E27FC236}">
                <a16:creationId xmlns:a16="http://schemas.microsoft.com/office/drawing/2014/main" id="{A0F0BB6B-CA6E-4CEA-812E-2A4091C0C2A5}"/>
              </a:ext>
            </a:extLst>
          </p:cNvPr>
          <p:cNvSpPr txBox="1">
            <a:spLocks/>
          </p:cNvSpPr>
          <p:nvPr/>
        </p:nvSpPr>
        <p:spPr>
          <a:xfrm>
            <a:off x="0" y="175107"/>
            <a:ext cx="12192000" cy="798285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dirty="0">
                <a:solidFill>
                  <a:schemeClr val="lt1"/>
                </a:solidFill>
              </a:rPr>
              <a:t>Lunch and Dinner Ideas</a:t>
            </a:r>
          </a:p>
        </p:txBody>
      </p:sp>
      <p:pic>
        <p:nvPicPr>
          <p:cNvPr id="4098" name="Picture 2" descr="Aquarium Nashville exterior">
            <a:extLst>
              <a:ext uri="{FF2B5EF4-FFF2-40B4-BE49-F238E27FC236}">
                <a16:creationId xmlns:a16="http://schemas.microsoft.com/office/drawing/2014/main" id="{5E4A6EBE-3077-D3CF-54D7-9CE1A6651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526" y="1777226"/>
            <a:ext cx="6062701" cy="3645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3A9546-F473-EBBA-96B7-2D9C89D25FDD}"/>
              </a:ext>
            </a:extLst>
          </p:cNvPr>
          <p:cNvSpPr txBox="1"/>
          <p:nvPr/>
        </p:nvSpPr>
        <p:spPr>
          <a:xfrm>
            <a:off x="954504" y="2122401"/>
            <a:ext cx="401052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hlinkClick r:id="rId3"/>
              </a:rPr>
              <a:t>Dave and Busters- Nashville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hlinkClick r:id="rId4"/>
              </a:rPr>
              <a:t>Aquarium Restaurants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hlinkClick r:id="rId5"/>
              </a:rPr>
              <a:t>Rainforest Café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hlinkClick r:id="rId6"/>
              </a:rPr>
              <a:t>Johnny Rockets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hlinkClick r:id="rId7"/>
              </a:rPr>
              <a:t>Opry Mills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780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;p17">
            <a:extLst>
              <a:ext uri="{FF2B5EF4-FFF2-40B4-BE49-F238E27FC236}">
                <a16:creationId xmlns:a16="http://schemas.microsoft.com/office/drawing/2014/main" id="{EF5FD2E8-4002-45C1-A969-288D368AF194}"/>
              </a:ext>
            </a:extLst>
          </p:cNvPr>
          <p:cNvSpPr txBox="1">
            <a:spLocks/>
          </p:cNvSpPr>
          <p:nvPr/>
        </p:nvSpPr>
        <p:spPr>
          <a:xfrm>
            <a:off x="0" y="335033"/>
            <a:ext cx="12192000" cy="844837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dirty="0">
                <a:solidFill>
                  <a:schemeClr val="lt1"/>
                </a:solidFill>
              </a:rPr>
              <a:t>SoundWaves Water Experience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176798-239E-F1B0-4FB3-A1AE35A3C432}"/>
              </a:ext>
            </a:extLst>
          </p:cNvPr>
          <p:cNvSpPr txBox="1"/>
          <p:nvPr/>
        </p:nvSpPr>
        <p:spPr>
          <a:xfrm>
            <a:off x="870284" y="2153475"/>
            <a:ext cx="322847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Discount tickets to Gaylord Opryland Waterpark are only available to guests of the Gaylord Opryland Resort and national TSA conference registered attendees.</a:t>
            </a:r>
          </a:p>
          <a:p>
            <a:pPr algn="l"/>
            <a:r>
              <a:rPr lang="en-US" b="0" i="0" u="sng" dirty="0">
                <a:solidFill>
                  <a:srgbClr val="195DAA"/>
                </a:solidFill>
                <a:effectLst/>
                <a:latin typeface="Open Sans" panose="020B0606030504020204" pitchFamily="34" charset="0"/>
                <a:hlinkClick r:id="rId2"/>
              </a:rPr>
              <a:t>Tickets | SoundWaves Water Experience | Gaylord Opryland Tickets</a:t>
            </a: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/>
            <a:b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5122" name="Picture 2" descr="SoundWaves Experiences">
            <a:extLst>
              <a:ext uri="{FF2B5EF4-FFF2-40B4-BE49-F238E27FC236}">
                <a16:creationId xmlns:a16="http://schemas.microsoft.com/office/drawing/2014/main" id="{862D465A-CFE2-775D-FAFF-126D14FA1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256" y="1852863"/>
            <a:ext cx="6607367" cy="4017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847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41D9E-1504-421D-3FA8-CB0EC3D26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;p17">
            <a:extLst>
              <a:ext uri="{FF2B5EF4-FFF2-40B4-BE49-F238E27FC236}">
                <a16:creationId xmlns:a16="http://schemas.microsoft.com/office/drawing/2014/main" id="{4679FBC2-9603-EBE9-5E7E-A1885436807C}"/>
              </a:ext>
            </a:extLst>
          </p:cNvPr>
          <p:cNvSpPr txBox="1">
            <a:spLocks/>
          </p:cNvSpPr>
          <p:nvPr/>
        </p:nvSpPr>
        <p:spPr>
          <a:xfrm>
            <a:off x="0" y="335033"/>
            <a:ext cx="12192000" cy="844837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dirty="0">
                <a:solidFill>
                  <a:schemeClr val="lt1"/>
                </a:solidFill>
              </a:rPr>
              <a:t> Grand Ole Opry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0E58DB-0A0B-FEC5-2857-175C43676D72}"/>
              </a:ext>
            </a:extLst>
          </p:cNvPr>
          <p:cNvSpPr txBox="1"/>
          <p:nvPr/>
        </p:nvSpPr>
        <p:spPr>
          <a:xfrm>
            <a:off x="645695" y="2504326"/>
            <a:ext cx="322847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sng" dirty="0">
                <a:solidFill>
                  <a:srgbClr val="195DAA"/>
                </a:solidFill>
                <a:effectLst/>
                <a:latin typeface="Open Sans" panose="020B0606030504020204" pitchFamily="34" charset="0"/>
                <a:hlinkClick r:id="rId2"/>
              </a:rPr>
              <a:t>Country Music Concerts in Nashville</a:t>
            </a:r>
            <a:b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US" b="0" i="0" u="sng" dirty="0">
                <a:solidFill>
                  <a:srgbClr val="195DAA"/>
                </a:solidFill>
                <a:effectLst/>
                <a:latin typeface="Open Sans" panose="020B0606030504020204" pitchFamily="34" charset="0"/>
                <a:hlinkClick r:id="rId3"/>
              </a:rPr>
              <a:t>Group Tickets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(must be ordered 45 days in advance)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/>
            <a:b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  <a:b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6146" name="Picture 2" descr="Grand Ole Opry | Visit Nashville TN">
            <a:extLst>
              <a:ext uri="{FF2B5EF4-FFF2-40B4-BE49-F238E27FC236}">
                <a16:creationId xmlns:a16="http://schemas.microsoft.com/office/drawing/2014/main" id="{7943D0FD-FC31-F4A4-8E6C-BF2FE1226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725" y="1656346"/>
            <a:ext cx="7212932" cy="48086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500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3;p18">
            <a:extLst>
              <a:ext uri="{FF2B5EF4-FFF2-40B4-BE49-F238E27FC236}">
                <a16:creationId xmlns:a16="http://schemas.microsoft.com/office/drawing/2014/main" id="{020F9A3C-F096-4E16-A3E9-02AA6BA6C2A4}"/>
              </a:ext>
            </a:extLst>
          </p:cNvPr>
          <p:cNvSpPr txBox="1">
            <a:spLocks/>
          </p:cNvSpPr>
          <p:nvPr/>
        </p:nvSpPr>
        <p:spPr>
          <a:xfrm>
            <a:off x="0" y="184550"/>
            <a:ext cx="12192000" cy="872418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>
                <a:solidFill>
                  <a:schemeClr val="lt1"/>
                </a:solidFill>
              </a:rPr>
              <a:t>Travel from and to Airport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32C99F-1713-4CCB-AE5E-9083363E7FFC}"/>
              </a:ext>
            </a:extLst>
          </p:cNvPr>
          <p:cNvSpPr txBox="1"/>
          <p:nvPr/>
        </p:nvSpPr>
        <p:spPr>
          <a:xfrm>
            <a:off x="475311" y="1555344"/>
            <a:ext cx="58691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Uber or Lyft 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$30.00 -$50.00/sedan, one way</a:t>
            </a:r>
          </a:p>
          <a:p>
            <a:endParaRPr lang="en-US" sz="2800" b="0" i="0" dirty="0">
              <a:solidFill>
                <a:srgbClr val="000000"/>
              </a:solidFill>
              <a:effectLst/>
            </a:endParaRPr>
          </a:p>
          <a:p>
            <a:r>
              <a:rPr lang="en-US" sz="2800" b="0" i="0" dirty="0">
                <a:solidFill>
                  <a:srgbClr val="000000"/>
                </a:solidFill>
                <a:effectLst/>
                <a:hlinkClick r:id="rId2"/>
              </a:rPr>
              <a:t>Shuttles 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</a:rPr>
              <a:t>$32 per person, round trip</a:t>
            </a:r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C19B5F-513F-89F4-9B81-7606717B9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415" y="121633"/>
            <a:ext cx="5486875" cy="6614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8324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13668</TotalTime>
  <Words>285</Words>
  <Application>Microsoft Office PowerPoint</Application>
  <PresentationFormat>Widescreen</PresentationFormat>
  <Paragraphs>61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Teresa Danielson</dc:creator>
  <cp:lastModifiedBy>Teresa Danielson</cp:lastModifiedBy>
  <cp:revision>20</cp:revision>
  <dcterms:created xsi:type="dcterms:W3CDTF">2024-02-01T01:41:54Z</dcterms:created>
  <dcterms:modified xsi:type="dcterms:W3CDTF">2025-03-18T21:07:38Z</dcterms:modified>
</cp:coreProperties>
</file>